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4" d="100"/>
          <a:sy n="54" d="100"/>
        </p:scale>
        <p:origin x="-300"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i="1"/>
              <a:t>Q: What topic do both texts address?</a:t>
            </a:r>
          </a:p>
          <a:p>
            <a:pPr>
              <a:buNone/>
            </a:pPr>
            <a:r>
              <a:rPr lang="en"/>
              <a:t>Remind students to use test-taking skills. Even if they did not know what oppressive means, are the other three options correct? No. Have students explain why B, C, D are incorrect choices.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Have students re-read text to find this information. In Before We Were Free, this information is listed in italics before the story excerpt begins. Teacher should remind students to read everything on test--even if it does not appear to be part of the text excerpt. All information is critical and “gives” you the answer.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i="1"/>
              <a:t>Q: Which sentence best captures the theme of both stories?</a:t>
            </a:r>
          </a:p>
          <a:p>
            <a:pPr>
              <a:buNone/>
            </a:pPr>
            <a:r>
              <a:rPr lang="en"/>
              <a:t>Teacher should urge students to circle or underline keywords in questions. For this example, the word THEME should be underlined. Teacher should do a think-aloud, which demonstrates the thought process of what theme is, and how to determine the theme of a text.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i="1"/>
              <a:t>Q: How do the stories approach the idea of courage in different ways?</a:t>
            </a:r>
          </a:p>
          <a:p>
            <a:pPr>
              <a:buNone/>
            </a:pPr>
            <a:r>
              <a:rPr lang="en"/>
              <a:t>Teacher should remind students to pay careful attention to wording… Option A could appear to be correct, if the student did not read carefully enough. Only half of the answer is correct.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dk1"/>
              </a:buClr>
              <a:buSzPct val="1000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SzPct val="100000"/>
              <a:defRPr sz="3000"/>
            </a:lvl1pPr>
            <a:lvl2pPr marL="742950" indent="-133350">
              <a:spcBef>
                <a:spcPts val="480"/>
              </a:spcBef>
              <a:buSzPct val="100000"/>
              <a:defRPr sz="2400"/>
            </a:lvl2pPr>
            <a:lvl3pPr marL="1143000" indent="-76200">
              <a:spcBef>
                <a:spcPts val="480"/>
              </a:spcBef>
              <a:buSzPct val="100000"/>
              <a:defRPr sz="2400"/>
            </a:lvl3pPr>
            <a:lvl4pPr marL="1600200" indent="-114300">
              <a:spcBef>
                <a:spcPts val="360"/>
              </a:spcBef>
              <a:buSzPct val="100000"/>
              <a:defRPr sz="1800"/>
            </a:lvl4pPr>
            <a:lvl5pPr marL="2057400" indent="-114300">
              <a:spcBef>
                <a:spcPts val="360"/>
              </a:spcBef>
              <a:buSzPct val="100000"/>
              <a:defRPr sz="1800"/>
            </a:lvl5pPr>
            <a:lvl6pPr marL="2514600" indent="-114300">
              <a:spcBef>
                <a:spcPts val="360"/>
              </a:spcBef>
              <a:buSzPct val="100000"/>
              <a:defRPr sz="1800"/>
            </a:lvl6pPr>
            <a:lvl7pPr marL="2971800" indent="-114300">
              <a:spcBef>
                <a:spcPts val="360"/>
              </a:spcBef>
              <a:buSzPct val="100000"/>
              <a:defRPr sz="1800"/>
            </a:lvl7pPr>
            <a:lvl8pPr marL="3429000" indent="-114300">
              <a:spcBef>
                <a:spcPts val="360"/>
              </a:spcBef>
              <a:buSzPct val="100000"/>
              <a:defRPr sz="1800"/>
            </a:lvl8pPr>
            <a:lvl9pPr marL="3886200" indent="-114300">
              <a:spcBef>
                <a:spcPts val="360"/>
              </a:spcBef>
              <a:buSzPct val="100000"/>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buNone/>
            </a:pPr>
            <a:r>
              <a:rPr lang="en"/>
              <a:t>Comparing and Contrasting Genres</a:t>
            </a:r>
          </a:p>
        </p:txBody>
      </p:sp>
      <p:sp>
        <p:nvSpPr>
          <p:cNvPr id="24" name="Shape 24"/>
          <p:cNvSpPr txBox="1">
            <a:spLocks noGrp="1"/>
          </p:cNvSpPr>
          <p:nvPr>
            <p:ph type="subTitle" idx="1"/>
          </p:nvPr>
        </p:nvSpPr>
        <p:spPr>
          <a:xfrm>
            <a:off x="685800" y="2840053"/>
            <a:ext cx="7772400" cy="784737"/>
          </a:xfrm>
          <a:prstGeom prst="rect">
            <a:avLst/>
          </a:prstGeom>
        </p:spPr>
        <p:txBody>
          <a:bodyPr lIns="91425" tIns="91425" rIns="91425" bIns="91425" anchor="t" anchorCtr="0">
            <a:noAutofit/>
          </a:bodyPr>
          <a:lstStyle/>
          <a:p>
            <a:pPr>
              <a:buNone/>
            </a:pPr>
            <a:r>
              <a:rPr lang="en"/>
              <a:t>Test Prep Tuesday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endParaRPr/>
          </a:p>
        </p:txBody>
      </p:sp>
      <p:sp>
        <p:nvSpPr>
          <p:cNvPr id="84" name="Shape 8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How does the story approach the topic of bravery?</a:t>
            </a:r>
          </a:p>
          <a:p>
            <a:endParaRPr/>
          </a:p>
          <a:p>
            <a:pPr>
              <a:buNone/>
            </a:pPr>
            <a:r>
              <a:rPr lang="en"/>
              <a:t>Complete the Venn Diagram on the back of your blue sheet by adding details comparing and contrasting the poem and the short story.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Question #1</a:t>
            </a:r>
          </a:p>
        </p:txBody>
      </p:sp>
      <p:sp>
        <p:nvSpPr>
          <p:cNvPr id="90" name="Shape 9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t>A: What does oppressive mean?</a:t>
            </a:r>
          </a:p>
          <a:p>
            <a:pPr marL="457200" lvl="0" indent="-419100" rtl="0">
              <a:buClr>
                <a:srgbClr val="000000"/>
              </a:buClr>
              <a:buSzPct val="166666"/>
              <a:buFont typeface="Arial"/>
              <a:buChar char="•"/>
            </a:pPr>
            <a:r>
              <a:rPr lang="en"/>
              <a:t>B: </a:t>
            </a:r>
            <a:r>
              <a:rPr lang="en" i="1"/>
              <a:t>Before We Were Free</a:t>
            </a:r>
            <a:r>
              <a:rPr lang="en"/>
              <a:t> does not mention scientific development</a:t>
            </a:r>
          </a:p>
          <a:p>
            <a:pPr marL="457200" lvl="0" indent="-419100" rtl="0">
              <a:buClr>
                <a:srgbClr val="000000"/>
              </a:buClr>
              <a:buSzPct val="166666"/>
              <a:buFont typeface="Arial"/>
              <a:buChar char="•"/>
            </a:pPr>
            <a:r>
              <a:rPr lang="en"/>
              <a:t>C: They do not mention fitting in at school</a:t>
            </a:r>
          </a:p>
          <a:p>
            <a:pPr marL="457200" lvl="0" indent="-419100" rtl="0">
              <a:buClr>
                <a:srgbClr val="000000"/>
              </a:buClr>
              <a:buSzPct val="166666"/>
              <a:buFont typeface="Arial"/>
              <a:buChar char="•"/>
            </a:pPr>
            <a:r>
              <a:rPr lang="en"/>
              <a:t>D: </a:t>
            </a:r>
            <a:r>
              <a:rPr lang="en" i="1"/>
              <a:t>Before We Were Free</a:t>
            </a:r>
            <a:r>
              <a:rPr lang="en"/>
              <a:t> does not address the importance of music</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Question #1</a:t>
            </a:r>
          </a:p>
        </p:txBody>
      </p:sp>
      <p:sp>
        <p:nvSpPr>
          <p:cNvPr id="96" name="Shape 9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a:t>Oppressive means brutal or harsh</a:t>
            </a:r>
          </a:p>
          <a:p>
            <a:pPr marL="457200" lvl="0" indent="-419100" rtl="0">
              <a:buClr>
                <a:srgbClr val="000000"/>
              </a:buClr>
              <a:buSzPct val="166666"/>
              <a:buFont typeface="Arial"/>
              <a:buChar char="•"/>
            </a:pPr>
            <a:r>
              <a:rPr lang="en"/>
              <a:t>Answer A is correct because:</a:t>
            </a:r>
          </a:p>
          <a:p>
            <a:pPr marL="914400" lvl="1" indent="-381000" rtl="0">
              <a:buClr>
                <a:srgbClr val="000000"/>
              </a:buClr>
              <a:buSzPct val="80000"/>
              <a:buFont typeface="Courier New"/>
              <a:buChar char="o"/>
            </a:pPr>
            <a:r>
              <a:rPr lang="en"/>
              <a:t>Anita’s family keep their political beliefs in secret to avoid notice by the dictatorial government</a:t>
            </a:r>
          </a:p>
          <a:p>
            <a:pPr marL="914400" lvl="1" indent="-381000">
              <a:buClr>
                <a:srgbClr val="000000"/>
              </a:buClr>
              <a:buSzPct val="80000"/>
              <a:buFont typeface="Courier New"/>
              <a:buChar char="o"/>
            </a:pPr>
            <a:r>
              <a:rPr lang="en"/>
              <a:t>Raven’s world the government arrests people who play or listen to music</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Question #2</a:t>
            </a:r>
          </a:p>
        </p:txBody>
      </p:sp>
      <p:sp>
        <p:nvSpPr>
          <p:cNvPr id="102" name="Shape 102"/>
          <p:cNvSpPr txBox="1">
            <a:spLocks noGrp="1"/>
          </p:cNvSpPr>
          <p:nvPr>
            <p:ph type="body" idx="1"/>
          </p:nvPr>
        </p:nvSpPr>
        <p:spPr>
          <a:xfrm>
            <a:off x="457200" y="946600"/>
            <a:ext cx="8229600" cy="3725699"/>
          </a:xfrm>
          <a:prstGeom prst="rect">
            <a:avLst/>
          </a:prstGeom>
        </p:spPr>
        <p:txBody>
          <a:bodyPr lIns="91425" tIns="91425" rIns="91425" bIns="91425" anchor="t" anchorCtr="0">
            <a:noAutofit/>
          </a:bodyPr>
          <a:lstStyle/>
          <a:p>
            <a:pPr lvl="0" rtl="0">
              <a:buNone/>
            </a:pPr>
            <a:r>
              <a:rPr lang="en" sz="2600"/>
              <a:t>A: Neither Anita’s father nor Raven accept things they disagree with</a:t>
            </a:r>
          </a:p>
          <a:p>
            <a:pPr lvl="0" rtl="0">
              <a:buNone/>
            </a:pPr>
            <a:r>
              <a:rPr lang="en" sz="2600"/>
              <a:t>B: </a:t>
            </a:r>
          </a:p>
          <a:p>
            <a:pPr lvl="0" rtl="0">
              <a:buNone/>
            </a:pPr>
            <a:r>
              <a:rPr lang="en" sz="2600"/>
              <a:t>C: Anita’s father and Raven and her classmate DO challenge people in power, but it is NOT foolish or childish</a:t>
            </a:r>
          </a:p>
          <a:p>
            <a:pPr lvl="0" rtl="0">
              <a:buNone/>
            </a:pPr>
            <a:r>
              <a:rPr lang="en" sz="2600"/>
              <a:t>D: Characters is both stories endure unfair treatment, but demonstrate courage and bravery (not weakness)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Question #2</a:t>
            </a:r>
          </a:p>
        </p:txBody>
      </p:sp>
      <p:sp>
        <p:nvSpPr>
          <p:cNvPr id="108" name="Shape 10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Answer B is correct because:</a:t>
            </a:r>
          </a:p>
          <a:p>
            <a:pPr marL="914400" lvl="0" indent="-419100" rtl="0">
              <a:buClr>
                <a:srgbClr val="000000"/>
              </a:buClr>
              <a:buSzPct val="166666"/>
              <a:buFont typeface="Arial"/>
              <a:buChar char="•"/>
            </a:pPr>
            <a:r>
              <a:rPr lang="en"/>
              <a:t>Anita’s family’s defiance of the government’s authority shows a bravery that is not apparent to the outside world</a:t>
            </a:r>
          </a:p>
          <a:p>
            <a:pPr marL="914400" lvl="0" indent="-419100">
              <a:buClr>
                <a:srgbClr val="000000"/>
              </a:buClr>
              <a:buSzPct val="166666"/>
              <a:buFont typeface="Arial"/>
              <a:buChar char="•"/>
            </a:pPr>
            <a:r>
              <a:rPr lang="en"/>
              <a:t>Raven’s listening to musical notes in her head shows her secret defiance to authority</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Question #3</a:t>
            </a:r>
          </a:p>
        </p:txBody>
      </p:sp>
      <p:sp>
        <p:nvSpPr>
          <p:cNvPr id="114" name="Shape 114"/>
          <p:cNvSpPr txBox="1">
            <a:spLocks noGrp="1"/>
          </p:cNvSpPr>
          <p:nvPr>
            <p:ph type="body" idx="1"/>
          </p:nvPr>
        </p:nvSpPr>
        <p:spPr>
          <a:xfrm>
            <a:off x="408900" y="1063375"/>
            <a:ext cx="8229600" cy="3725699"/>
          </a:xfrm>
          <a:prstGeom prst="rect">
            <a:avLst/>
          </a:prstGeom>
        </p:spPr>
        <p:txBody>
          <a:bodyPr lIns="91425" tIns="91425" rIns="91425" bIns="91425" anchor="t" anchorCtr="0">
            <a:noAutofit/>
          </a:bodyPr>
          <a:lstStyle/>
          <a:p>
            <a:pPr lvl="0" rtl="0">
              <a:buNone/>
            </a:pPr>
            <a:r>
              <a:rPr lang="en"/>
              <a:t>A: While the second story shows a moment of courage, the first story takes place in one evening--not over a long period of time</a:t>
            </a:r>
          </a:p>
          <a:p>
            <a:pPr lvl="0" rtl="0">
              <a:buNone/>
            </a:pPr>
            <a:r>
              <a:rPr lang="en"/>
              <a:t>B: Both stories show courage as a good quality, not a problem</a:t>
            </a:r>
            <a:br>
              <a:rPr lang="en"/>
            </a:br>
            <a:r>
              <a:rPr lang="en"/>
              <a:t>C: Both stories show the courage of group: Anita’s family in the first; Raven and classmates in second</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Question #3</a:t>
            </a:r>
          </a:p>
        </p:txBody>
      </p:sp>
      <p:sp>
        <p:nvSpPr>
          <p:cNvPr id="120" name="Shape 12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Answer D is correct because:</a:t>
            </a:r>
          </a:p>
          <a:p>
            <a:pPr marL="914400" lvl="0" indent="-419100" rtl="0">
              <a:buClr>
                <a:srgbClr val="000000"/>
              </a:buClr>
              <a:buSzPct val="166666"/>
              <a:buFont typeface="Arial"/>
              <a:buChar char="•"/>
            </a:pPr>
            <a:r>
              <a:rPr lang="en"/>
              <a:t>Anita’s family courageously keeps their beliefs secret</a:t>
            </a:r>
          </a:p>
          <a:p>
            <a:pPr marL="914400" lvl="0" indent="-419100">
              <a:buClr>
                <a:srgbClr val="000000"/>
              </a:buClr>
              <a:buSzPct val="166666"/>
              <a:buFont typeface="Arial"/>
              <a:buChar char="•"/>
            </a:pPr>
            <a:r>
              <a:rPr lang="en"/>
              <a:t>Raven braces authority by humming in class, leading others to join her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On the back of your blue sheet...</a:t>
            </a:r>
          </a:p>
        </p:txBody>
      </p:sp>
      <p:sp>
        <p:nvSpPr>
          <p:cNvPr id="126" name="Shape 12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What is a reward you would like to see for the winning team? </a:t>
            </a:r>
          </a:p>
          <a:p>
            <a:endParaRPr/>
          </a:p>
          <a:p>
            <a:pPr>
              <a:buNone/>
            </a:pPr>
            <a:r>
              <a:rPr lang="en"/>
              <a:t>Is there something a teacher could do as a penalty (NOT EATING DOG FOOD!)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Comparing/Contrasting Genres</a:t>
            </a:r>
          </a:p>
        </p:txBody>
      </p:sp>
      <p:sp>
        <p:nvSpPr>
          <p:cNvPr id="30" name="Shape 3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buNone/>
            </a:pPr>
            <a:r>
              <a:rPr lang="en"/>
              <a:t>A reluctant hero saves a village.  An unhappy kid learns a secret that changes his life.  How many books or movies have you seen with one of these storylines?  Many “new” stories are actually old stories retold in new ways, and sometimes in a different genre.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
              <a:t>Comparing/Contrasting Genres</a:t>
            </a:r>
          </a:p>
        </p:txBody>
      </p:sp>
      <p:sp>
        <p:nvSpPr>
          <p:cNvPr id="36" name="Shape 3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
</a:t>
            </a:r>
          </a:p>
          <a:p>
            <a:pPr>
              <a:buNone/>
            </a:pPr>
            <a:r>
              <a:rPr lang="en"/>
              <a:t>A </a:t>
            </a:r>
            <a:r>
              <a:rPr lang="en" b="1" i="1" u="sng"/>
              <a:t>genre</a:t>
            </a:r>
            <a:r>
              <a:rPr lang="en"/>
              <a:t> is a specific category of literature, such as poetry, drama, fantasy, or historical fiction.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Theme</a:t>
            </a:r>
          </a:p>
        </p:txBody>
      </p:sp>
      <p:sp>
        <p:nvSpPr>
          <p:cNvPr id="42" name="Shape 4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u="sng"/>
              <a:t>A </a:t>
            </a:r>
            <a:r>
              <a:rPr lang="en" b="1" u="sng"/>
              <a:t>theme </a:t>
            </a:r>
            <a:r>
              <a:rPr lang="en" u="sng"/>
              <a:t>is the larger message of a text. It is a phrase, not a word.</a:t>
            </a:r>
          </a:p>
          <a:p>
            <a:pPr lvl="0" rtl="0">
              <a:buNone/>
            </a:pPr>
            <a:r>
              <a:rPr lang="en" sz="2800"/>
              <a:t>What is the theme of “The Tortoise and the Hare”?</a:t>
            </a:r>
          </a:p>
          <a:p>
            <a:endParaRPr/>
          </a:p>
          <a:p>
            <a:pPr lvl="0" rtl="0">
              <a:buNone/>
            </a:pPr>
            <a:r>
              <a:rPr lang="en" sz="2800"/>
              <a:t>What about “The Boy Who Called Wolf?”</a:t>
            </a:r>
          </a:p>
          <a:p>
            <a:endParaRPr/>
          </a:p>
          <a:p>
            <a:pPr>
              <a:buNone/>
            </a:pPr>
            <a:r>
              <a:rPr lang="en" sz="2800"/>
              <a:t>How do these two texts compare and contrast?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endParaRPr/>
          </a:p>
        </p:txBody>
      </p:sp>
      <p:sp>
        <p:nvSpPr>
          <p:cNvPr id="48" name="Shape 4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buNone/>
            </a:pPr>
            <a:r>
              <a:rPr lang="en"/>
              <a:t>Draw a Venn Diagram on the back of the blue sheet</a:t>
            </a:r>
          </a:p>
        </p:txBody>
      </p:sp>
      <p:sp>
        <p:nvSpPr>
          <p:cNvPr id="49" name="Shape 49"/>
          <p:cNvSpPr/>
          <p:nvPr/>
        </p:nvSpPr>
        <p:spPr>
          <a:xfrm>
            <a:off x="3392775" y="2607975"/>
            <a:ext cx="2595899" cy="1774800"/>
          </a:xfrm>
          <a:prstGeom prst="ellipse">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50" name="Shape 50"/>
          <p:cNvSpPr/>
          <p:nvPr/>
        </p:nvSpPr>
        <p:spPr>
          <a:xfrm>
            <a:off x="1629975" y="2607975"/>
            <a:ext cx="2427000" cy="1847400"/>
          </a:xfrm>
          <a:prstGeom prst="ellipse">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51" name="Shape 51"/>
          <p:cNvSpPr/>
          <p:nvPr/>
        </p:nvSpPr>
        <p:spPr>
          <a:xfrm>
            <a:off x="3453150" y="2861525"/>
            <a:ext cx="603899" cy="1255799"/>
          </a:xfrm>
          <a:prstGeom prst="ellipse">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52" name="Shape 52"/>
          <p:cNvSpPr txBox="1"/>
          <p:nvPr/>
        </p:nvSpPr>
        <p:spPr>
          <a:xfrm>
            <a:off x="2222425" y="2306175"/>
            <a:ext cx="783899" cy="301799"/>
          </a:xfrm>
          <a:prstGeom prst="rect">
            <a:avLst/>
          </a:prstGeom>
        </p:spPr>
        <p:txBody>
          <a:bodyPr lIns="91425" tIns="91425" rIns="91425" bIns="91425" anchor="t" anchorCtr="0">
            <a:noAutofit/>
          </a:bodyPr>
          <a:lstStyle/>
          <a:p>
            <a:endParaRPr/>
          </a:p>
        </p:txBody>
      </p:sp>
      <p:sp>
        <p:nvSpPr>
          <p:cNvPr id="53" name="Shape 53"/>
          <p:cNvSpPr txBox="1"/>
          <p:nvPr/>
        </p:nvSpPr>
        <p:spPr>
          <a:xfrm>
            <a:off x="4415325" y="2361975"/>
            <a:ext cx="783899" cy="301799"/>
          </a:xfrm>
          <a:prstGeom prst="rect">
            <a:avLst/>
          </a:prstGeom>
        </p:spPr>
        <p:txBody>
          <a:bodyPr lIns="91425" tIns="91425" rIns="91425" bIns="91425" anchor="t" anchorCtr="0">
            <a:noAutofit/>
          </a:bodyPr>
          <a:lstStyle/>
          <a:p>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344753"/>
            <a:ext cx="8229600" cy="857400"/>
          </a:xfrm>
          <a:prstGeom prst="rect">
            <a:avLst/>
          </a:prstGeom>
        </p:spPr>
        <p:txBody>
          <a:bodyPr lIns="91425" tIns="91425" rIns="91425" bIns="91425" anchor="b" anchorCtr="0">
            <a:noAutofit/>
          </a:bodyPr>
          <a:lstStyle/>
          <a:p>
            <a:pPr>
              <a:buNone/>
            </a:pPr>
            <a:r>
              <a:rPr lang="en"/>
              <a:t>To Fight Aloud Is Very Brave by Emily Dickinson</a:t>
            </a:r>
          </a:p>
        </p:txBody>
      </p:sp>
      <p:sp>
        <p:nvSpPr>
          <p:cNvPr id="59" name="Shape 59"/>
          <p:cNvSpPr txBox="1">
            <a:spLocks noGrp="1"/>
          </p:cNvSpPr>
          <p:nvPr>
            <p:ph type="body" idx="1"/>
          </p:nvPr>
        </p:nvSpPr>
        <p:spPr>
          <a:xfrm>
            <a:off x="304800" y="876550"/>
            <a:ext cx="8229600" cy="3725699"/>
          </a:xfrm>
          <a:prstGeom prst="rect">
            <a:avLst/>
          </a:prstGeom>
        </p:spPr>
        <p:txBody>
          <a:bodyPr lIns="91425" tIns="91425" rIns="91425" bIns="91425" anchor="t" anchorCtr="0">
            <a:noAutofit/>
          </a:bodyPr>
          <a:lstStyle/>
          <a:p>
            <a:pPr lvl="0" rtl="0">
              <a:lnSpc>
                <a:spcPct val="115000"/>
              </a:lnSpc>
              <a:spcBef>
                <a:spcPts val="1500"/>
              </a:spcBef>
              <a:buClr>
                <a:schemeClr val="dk1"/>
              </a:buClr>
              <a:buSzPct val="61111"/>
              <a:buFont typeface="Arial"/>
              <a:buNone/>
            </a:pPr>
            <a:r>
              <a:rPr lang="en" sz="1800">
                <a:solidFill>
                  <a:schemeClr val="dk1"/>
                </a:solidFill>
              </a:rPr>
              <a:t>1 To fight aloud, is very brave,</a:t>
            </a:r>
          </a:p>
          <a:p>
            <a:pPr lvl="0" rtl="0">
              <a:lnSpc>
                <a:spcPct val="115000"/>
              </a:lnSpc>
              <a:spcBef>
                <a:spcPts val="1500"/>
              </a:spcBef>
              <a:buClr>
                <a:schemeClr val="dk1"/>
              </a:buClr>
              <a:buSzPct val="61111"/>
              <a:buFont typeface="Arial"/>
              <a:buNone/>
            </a:pPr>
            <a:r>
              <a:rPr lang="en" sz="1800">
                <a:solidFill>
                  <a:schemeClr val="dk1"/>
                </a:solidFill>
              </a:rPr>
              <a:t>But gallanter, I know,</a:t>
            </a:r>
          </a:p>
          <a:p>
            <a:pPr lvl="0" rtl="0">
              <a:lnSpc>
                <a:spcPct val="115000"/>
              </a:lnSpc>
              <a:spcBef>
                <a:spcPts val="1500"/>
              </a:spcBef>
              <a:buClr>
                <a:schemeClr val="dk1"/>
              </a:buClr>
              <a:buSzPct val="61111"/>
              <a:buFont typeface="Arial"/>
              <a:buNone/>
            </a:pPr>
            <a:r>
              <a:rPr lang="en" sz="1800">
                <a:solidFill>
                  <a:schemeClr val="dk1"/>
                </a:solidFill>
              </a:rPr>
              <a:t>Who charge within the bosom,</a:t>
            </a:r>
          </a:p>
          <a:p>
            <a:pPr lvl="0" rtl="0">
              <a:lnSpc>
                <a:spcPct val="115000"/>
              </a:lnSpc>
              <a:spcBef>
                <a:spcPts val="1500"/>
              </a:spcBef>
              <a:buClr>
                <a:schemeClr val="dk1"/>
              </a:buClr>
              <a:buSzPct val="61111"/>
              <a:buFont typeface="Arial"/>
              <a:buNone/>
            </a:pPr>
            <a:r>
              <a:rPr lang="en" sz="1800">
                <a:solidFill>
                  <a:schemeClr val="dk1"/>
                </a:solidFill>
              </a:rPr>
              <a:t>The Cavalry of Woe,</a:t>
            </a:r>
          </a:p>
          <a:p>
            <a:pPr lvl="0" rtl="0">
              <a:lnSpc>
                <a:spcPct val="115000"/>
              </a:lnSpc>
              <a:spcBef>
                <a:spcPts val="1500"/>
              </a:spcBef>
              <a:buClr>
                <a:schemeClr val="dk1"/>
              </a:buClr>
              <a:buSzPct val="61111"/>
              <a:buFont typeface="Arial"/>
              <a:buNone/>
            </a:pPr>
            <a:r>
              <a:rPr lang="en" sz="1800">
                <a:solidFill>
                  <a:schemeClr val="dk1"/>
                </a:solidFill>
              </a:rPr>
              <a:t>5 Who win, and nations do not see,</a:t>
            </a:r>
          </a:p>
          <a:p>
            <a:pPr lvl="0" rtl="0">
              <a:lnSpc>
                <a:spcPct val="115000"/>
              </a:lnSpc>
              <a:spcBef>
                <a:spcPts val="1500"/>
              </a:spcBef>
              <a:buClr>
                <a:schemeClr val="dk1"/>
              </a:buClr>
              <a:buSzPct val="61111"/>
              <a:buFont typeface="Arial"/>
              <a:buNone/>
            </a:pPr>
            <a:r>
              <a:rPr lang="en" sz="1800">
                <a:solidFill>
                  <a:schemeClr val="dk1"/>
                </a:solidFill>
              </a:rPr>
              <a:t>Who fall—and none observe,</a:t>
            </a:r>
          </a:p>
          <a:p>
            <a:pPr lvl="0" rtl="0">
              <a:lnSpc>
                <a:spcPct val="115000"/>
              </a:lnSpc>
              <a:spcBef>
                <a:spcPts val="1500"/>
              </a:spcBef>
              <a:buClr>
                <a:schemeClr val="dk1"/>
              </a:buClr>
              <a:buSzPct val="61111"/>
              <a:buFont typeface="Arial"/>
              <a:buNone/>
            </a:pPr>
            <a:r>
              <a:rPr lang="en" sz="1800">
                <a:solidFill>
                  <a:schemeClr val="dk1"/>
                </a:solidFill>
              </a:rPr>
              <a:t>Whose dying eyes, no Country,</a:t>
            </a:r>
          </a:p>
          <a:p>
            <a:pPr lvl="0" rtl="0">
              <a:lnSpc>
                <a:spcPct val="115000"/>
              </a:lnSpc>
              <a:spcBef>
                <a:spcPts val="1500"/>
              </a:spcBef>
              <a:buNone/>
            </a:pPr>
            <a:r>
              <a:rPr lang="en" sz="1800">
                <a:solidFill>
                  <a:schemeClr val="dk1"/>
                </a:solidFill>
              </a:rPr>
              <a:t>Regards with patriot love,</a:t>
            </a:r>
          </a:p>
          <a:p>
            <a:endParaRPr/>
          </a:p>
        </p:txBody>
      </p:sp>
      <p:sp>
        <p:nvSpPr>
          <p:cNvPr id="60" name="Shape 60"/>
          <p:cNvSpPr txBox="1"/>
          <p:nvPr/>
        </p:nvSpPr>
        <p:spPr>
          <a:xfrm>
            <a:off x="5192725" y="1200150"/>
            <a:ext cx="3832500" cy="3417000"/>
          </a:xfrm>
          <a:prstGeom prst="rect">
            <a:avLst/>
          </a:prstGeom>
        </p:spPr>
        <p:txBody>
          <a:bodyPr lIns="91425" tIns="91425" rIns="91425" bIns="91425" anchor="t" anchorCtr="0">
            <a:noAutofit/>
          </a:bodyPr>
          <a:lstStyle/>
          <a:p>
            <a:pPr lvl="0" rtl="0">
              <a:lnSpc>
                <a:spcPct val="115000"/>
              </a:lnSpc>
              <a:spcBef>
                <a:spcPts val="1500"/>
              </a:spcBef>
              <a:buClr>
                <a:schemeClr val="dk1"/>
              </a:buClr>
              <a:buSzPct val="61111"/>
              <a:buFont typeface="Arial"/>
              <a:buNone/>
            </a:pPr>
            <a:r>
              <a:rPr lang="en" sz="1800">
                <a:solidFill>
                  <a:schemeClr val="dk1"/>
                </a:solidFill>
              </a:rPr>
              <a:t>
10 We trust, in plumed procession</a:t>
            </a:r>
          </a:p>
          <a:p>
            <a:pPr lvl="0" rtl="0">
              <a:lnSpc>
                <a:spcPct val="115000"/>
              </a:lnSpc>
              <a:spcBef>
                <a:spcPts val="1500"/>
              </a:spcBef>
              <a:buClr>
                <a:schemeClr val="dk1"/>
              </a:buClr>
              <a:buSzPct val="61111"/>
              <a:buFont typeface="Arial"/>
              <a:buNone/>
            </a:pPr>
            <a:r>
              <a:rPr lang="en" sz="1800">
                <a:solidFill>
                  <a:schemeClr val="dk1"/>
                </a:solidFill>
              </a:rPr>
              <a:t>For such, the Angels go,</a:t>
            </a:r>
          </a:p>
          <a:p>
            <a:pPr lvl="0" rtl="0">
              <a:lnSpc>
                <a:spcPct val="115000"/>
              </a:lnSpc>
              <a:spcBef>
                <a:spcPts val="1500"/>
              </a:spcBef>
              <a:buClr>
                <a:schemeClr val="dk1"/>
              </a:buClr>
              <a:buSzPct val="61111"/>
              <a:buFont typeface="Arial"/>
              <a:buNone/>
            </a:pPr>
            <a:r>
              <a:rPr lang="en" sz="1800">
                <a:solidFill>
                  <a:schemeClr val="dk1"/>
                </a:solidFill>
              </a:rPr>
              <a:t>Rank after Rank, with even feet,</a:t>
            </a:r>
          </a:p>
          <a:p>
            <a:pPr lvl="0" rtl="0">
              <a:lnSpc>
                <a:spcPct val="115000"/>
              </a:lnSpc>
              <a:spcBef>
                <a:spcPts val="1500"/>
              </a:spcBef>
              <a:buNone/>
            </a:pPr>
            <a:r>
              <a:rPr lang="en" sz="1800">
                <a:solidFill>
                  <a:schemeClr val="dk1"/>
                </a:solidFill>
              </a:rPr>
              <a:t>And Uniforms of Snow. 			</a:t>
            </a:r>
          </a:p>
          <a:p>
            <a:endParaRPr/>
          </a:p>
          <a:p>
            <a:pPr lvl="0" rtl="0">
              <a:lnSpc>
                <a:spcPct val="115000"/>
              </a:lnSpc>
              <a:spcBef>
                <a:spcPts val="1500"/>
              </a:spcBef>
              <a:buClr>
                <a:schemeClr val="dk1"/>
              </a:buClr>
              <a:buSzPct val="100000"/>
              <a:buFont typeface="Arial"/>
              <a:buNone/>
            </a:pPr>
            <a:r>
              <a:rPr lang="en" sz="1100">
                <a:solidFill>
                  <a:schemeClr val="dk1"/>
                </a:solidFill>
              </a:rPr>
              <a:t>		</a:t>
            </a:r>
          </a:p>
          <a:p>
            <a:pPr lvl="0" rtl="0">
              <a:lnSpc>
                <a:spcPct val="115000"/>
              </a:lnSpc>
              <a:spcBef>
                <a:spcPts val="1500"/>
              </a:spcBef>
              <a:buClr>
                <a:schemeClr val="dk1"/>
              </a:buClr>
              <a:buSzPct val="100000"/>
              <a:buFont typeface="Arial"/>
              <a:buNone/>
            </a:pPr>
            <a:r>
              <a:rPr lang="en" sz="1100">
                <a:solidFill>
                  <a:schemeClr val="dk1"/>
                </a:solidFill>
              </a:rPr>
              <a:t>		</a:t>
            </a:r>
          </a:p>
          <a:p>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endParaRPr/>
          </a:p>
        </p:txBody>
      </p:sp>
      <p:sp>
        <p:nvSpPr>
          <p:cNvPr id="66" name="Shape 6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-What is the genre of this text? </a:t>
            </a:r>
          </a:p>
          <a:p>
            <a:pPr marL="0" lvl="0" indent="0" rtl="0">
              <a:buNone/>
            </a:pPr>
            <a:r>
              <a:rPr lang="en" sz="2500" i="1"/>
              <a:t>Write it above the left-hand side of your Venn Diagram</a:t>
            </a:r>
          </a:p>
          <a:p>
            <a:endParaRPr/>
          </a:p>
          <a:p>
            <a:pPr lvl="0" rtl="0">
              <a:buNone/>
            </a:pPr>
            <a:r>
              <a:rPr lang="en" sz="2800" i="1"/>
              <a:t>Answer the following in the left-hand side of your Venn Diagram: </a:t>
            </a:r>
          </a:p>
          <a:p>
            <a:pPr lvl="0" rtl="0">
              <a:buNone/>
            </a:pPr>
            <a:r>
              <a:rPr lang="en"/>
              <a:t>-What is the topic of the poem?</a:t>
            </a:r>
          </a:p>
          <a:p>
            <a:pPr>
              <a:buNone/>
            </a:pPr>
            <a:r>
              <a:rPr lang="en"/>
              <a:t>-What is the theme, or main message?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Brave Soldiers by Lin Mori</a:t>
            </a:r>
          </a:p>
        </p:txBody>
      </p:sp>
      <p:sp>
        <p:nvSpPr>
          <p:cNvPr id="72" name="Shape 72"/>
          <p:cNvSpPr txBox="1">
            <a:spLocks noGrp="1"/>
          </p:cNvSpPr>
          <p:nvPr>
            <p:ph type="body" idx="1"/>
          </p:nvPr>
        </p:nvSpPr>
        <p:spPr>
          <a:xfrm>
            <a:off x="457200" y="958650"/>
            <a:ext cx="8229600" cy="3725699"/>
          </a:xfrm>
          <a:prstGeom prst="rect">
            <a:avLst/>
          </a:prstGeom>
        </p:spPr>
        <p:txBody>
          <a:bodyPr lIns="91425" tIns="91425" rIns="91425" bIns="91425" anchor="t" anchorCtr="0">
            <a:noAutofit/>
          </a:bodyPr>
          <a:lstStyle/>
          <a:p>
            <a:pPr lvl="0" rtl="0">
              <a:buNone/>
            </a:pPr>
            <a:r>
              <a:rPr lang="en" sz="2200"/>
              <a:t>	When Tasha came downstairs early Saturday morning, her father was dressed in full military uniform. His duffle bag was leaning against the front door, and his smile didn’t seem quite real. When he kneeled down, Tasha fit into his arms like a key in a lock.</a:t>
            </a:r>
          </a:p>
          <a:p>
            <a:pPr lvl="0" rtl="0">
              <a:buNone/>
            </a:pPr>
            <a:r>
              <a:rPr lang="en" sz="2200"/>
              <a:t>	“Remember,” he said calmly, “that it’s my job to protect our country, and it’s your job to be strong and brave at home.” </a:t>
            </a:r>
          </a:p>
          <a:p>
            <a:pPr>
              <a:buNone/>
            </a:pPr>
            <a:r>
              <a:rPr lang="en" sz="2200"/>
              <a:t>	Tasha nodded in agreement, but she could feel her eyes swelling. Some tears escaped, but Tasha knew she couldn’t show her father how afraid she was. She would have to be brave for him now, and for herself, until he returned.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endParaRPr/>
          </a:p>
        </p:txBody>
      </p:sp>
      <p:sp>
        <p:nvSpPr>
          <p:cNvPr id="78" name="Shape 7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Clr>
                <a:schemeClr val="dk1"/>
              </a:buClr>
              <a:buSzPct val="36666"/>
              <a:buFont typeface="Arial"/>
              <a:buNone/>
            </a:pPr>
            <a:r>
              <a:rPr lang="en">
                <a:solidFill>
                  <a:schemeClr val="dk1"/>
                </a:solidFill>
              </a:rPr>
              <a:t>-What is the genre of this text? </a:t>
            </a:r>
          </a:p>
          <a:p>
            <a:pPr lvl="0" rtl="0">
              <a:buClr>
                <a:schemeClr val="dk1"/>
              </a:buClr>
              <a:buSzPct val="44000"/>
              <a:buFont typeface="Arial"/>
              <a:buNone/>
            </a:pPr>
            <a:r>
              <a:rPr lang="en" sz="2500" i="1">
                <a:solidFill>
                  <a:schemeClr val="dk1"/>
                </a:solidFill>
              </a:rPr>
              <a:t>Write it above the right-hand side of your Venn Diagram</a:t>
            </a:r>
          </a:p>
          <a:p>
            <a:endParaRPr/>
          </a:p>
          <a:p>
            <a:pPr lvl="0" rtl="0">
              <a:buClr>
                <a:schemeClr val="dk1"/>
              </a:buClr>
              <a:buSzPct val="39285"/>
              <a:buFont typeface="Arial"/>
              <a:buNone/>
            </a:pPr>
            <a:r>
              <a:rPr lang="en" sz="2800" i="1">
                <a:solidFill>
                  <a:schemeClr val="dk1"/>
                </a:solidFill>
              </a:rPr>
              <a:t>Answer the following in the right-hand side of your Venn Diagram: </a:t>
            </a:r>
          </a:p>
          <a:p>
            <a:pPr lvl="0" rtl="0">
              <a:buClr>
                <a:schemeClr val="dk1"/>
              </a:buClr>
              <a:buSzPct val="36666"/>
              <a:buFont typeface="Arial"/>
              <a:buNone/>
            </a:pPr>
            <a:r>
              <a:rPr lang="en">
                <a:solidFill>
                  <a:schemeClr val="dk1"/>
                </a:solidFill>
              </a:rPr>
              <a:t>-What is the topic of the short story?</a:t>
            </a:r>
          </a:p>
          <a:p>
            <a:pPr lvl="0">
              <a:buClr>
                <a:schemeClr val="dk1"/>
              </a:buClr>
              <a:buSzPct val="36666"/>
              <a:buFont typeface="Arial"/>
              <a:buNone/>
            </a:pPr>
            <a:r>
              <a:rPr lang="en">
                <a:solidFill>
                  <a:schemeClr val="dk1"/>
                </a:solidFill>
              </a:rPr>
              <a:t>-What is the theme, or main message?</a:t>
            </a:r>
          </a:p>
        </p:txBody>
      </p:sp>
    </p:spTree>
  </p:cSld>
  <p:clrMapOvr>
    <a:masterClrMapping/>
  </p:clrMapOvr>
  <p:transitio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846</Words>
  <PresentationFormat>On-screen Show (16:9)</PresentationFormat>
  <Paragraphs>87</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light-gradient</vt:lpstr>
      <vt:lpstr>Comparing and Contrasting Genres</vt:lpstr>
      <vt:lpstr>Comparing/Contrasting Genres</vt:lpstr>
      <vt:lpstr>Comparing/Contrasting Genres</vt:lpstr>
      <vt:lpstr>Theme</vt:lpstr>
      <vt:lpstr>Slide 5</vt:lpstr>
      <vt:lpstr>To Fight Aloud Is Very Brave by Emily Dickinson</vt:lpstr>
      <vt:lpstr>Slide 7</vt:lpstr>
      <vt:lpstr>Brave Soldiers by Lin Mori</vt:lpstr>
      <vt:lpstr>Slide 9</vt:lpstr>
      <vt:lpstr>Slide 10</vt:lpstr>
      <vt:lpstr>Question #1</vt:lpstr>
      <vt:lpstr>Question #1</vt:lpstr>
      <vt:lpstr>Question #2</vt:lpstr>
      <vt:lpstr>Question #2</vt:lpstr>
      <vt:lpstr>Question #3</vt:lpstr>
      <vt:lpstr>Question #3</vt:lpstr>
      <vt:lpstr>On the back of your blue sheet...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and Contrasting Genres</dc:title>
  <cp:lastModifiedBy>pete</cp:lastModifiedBy>
  <cp:revision>1</cp:revision>
  <dcterms:modified xsi:type="dcterms:W3CDTF">2014-03-19T19:41:01Z</dcterms:modified>
</cp:coreProperties>
</file>