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BAF46D-8329-4A5E-9CC9-FC8A9975241E}" type="datetimeFigureOut">
              <a:rPr lang="en-US" smtClean="0"/>
              <a:t>10/6/2014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849CE8-6909-4495-849C-9E86028C488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FDAA52D-68A1-4622-A9A2-0218ABF530A7}" type="datetimeFigureOut">
              <a:rPr lang="en-US" smtClean="0"/>
              <a:t>10/6/2014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2D4077-78A2-4719-8FC0-ACCABF11529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AA52D-68A1-4622-A9A2-0218ABF530A7}"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D4077-78A2-4719-8FC0-ACCABF1152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52D4077-78A2-4719-8FC0-ACCABF11529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AA52D-68A1-4622-A9A2-0218ABF530A7}"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DAA52D-68A1-4622-A9A2-0218ABF530A7}"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52D4077-78A2-4719-8FC0-ACCABF11529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FDAA52D-68A1-4622-A9A2-0218ABF530A7}" type="datetimeFigureOut">
              <a:rPr lang="en-US" smtClean="0"/>
              <a:t>10/6/2014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2D4077-78A2-4719-8FC0-ACCABF11529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FDAA52D-68A1-4622-A9A2-0218ABF530A7}"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D4077-78A2-4719-8FC0-ACCABF11529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DAA52D-68A1-4622-A9A2-0218ABF530A7}" type="datetimeFigureOut">
              <a:rPr lang="en-US" smtClean="0"/>
              <a:t>10/6/2014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52D4077-78A2-4719-8FC0-ACCABF11529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DAA52D-68A1-4622-A9A2-0218ABF530A7}"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52D4077-78A2-4719-8FC0-ACCABF1152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FDAA52D-68A1-4622-A9A2-0218ABF530A7}"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52D4077-78A2-4719-8FC0-ACCABF1152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52D4077-78A2-4719-8FC0-ACCABF11529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FDAA52D-68A1-4622-A9A2-0218ABF530A7}" type="datetimeFigureOut">
              <a:rPr lang="en-US" smtClean="0"/>
              <a:t>10/6/2014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52D4077-78A2-4719-8FC0-ACCABF11529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FDAA52D-68A1-4622-A9A2-0218ABF530A7}" type="datetimeFigureOut">
              <a:rPr lang="en-US" smtClean="0"/>
              <a:t>10/6/2014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FDAA52D-68A1-4622-A9A2-0218ABF530A7}" type="datetimeFigureOut">
              <a:rPr lang="en-US" smtClean="0"/>
              <a:t>10/6/2014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52D4077-78A2-4719-8FC0-ACCABF11529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Dialogue Rules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descr="C:\Users\jessicar.burlamachi\AppData\Local\Microsoft\Windows\Temporary Internet Files\Content.IE5\AWXN17XL\calvin_and_hobbes[1].gif"/>
          <p:cNvPicPr>
            <a:picLocks noChangeAspect="1" noChangeArrowheads="1"/>
          </p:cNvPicPr>
          <p:nvPr/>
        </p:nvPicPr>
        <p:blipFill>
          <a:blip r:embed="rId2" cstate="print"/>
          <a:srcRect/>
          <a:stretch>
            <a:fillRect/>
          </a:stretch>
        </p:blipFill>
        <p:spPr bwMode="auto">
          <a:xfrm>
            <a:off x="0" y="304800"/>
            <a:ext cx="9144000" cy="291084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sz="quarter" idx="1"/>
          </p:nvPr>
        </p:nvSpPr>
        <p:spPr/>
        <p:txBody>
          <a:bodyPr/>
          <a:lstStyle/>
          <a:p>
            <a:r>
              <a:rPr lang="en-US" dirty="0" smtClean="0"/>
              <a:t>Your job is to transform the comic strip you brought in into dialogue paragraphs.</a:t>
            </a:r>
          </a:p>
          <a:p>
            <a:r>
              <a:rPr lang="en-US" dirty="0" smtClean="0"/>
              <a:t>Make sure to use a variety of dialogue tags.</a:t>
            </a:r>
          </a:p>
          <a:p>
            <a:r>
              <a:rPr lang="en-US" dirty="0" smtClean="0"/>
              <a:t>Be sure to use a dialogue tag:</a:t>
            </a:r>
          </a:p>
          <a:p>
            <a:pPr lvl="1"/>
            <a:r>
              <a:rPr lang="en-US" dirty="0" smtClean="0"/>
              <a:t>At the beginning of at least one sentence</a:t>
            </a:r>
          </a:p>
          <a:p>
            <a:pPr lvl="1"/>
            <a:r>
              <a:rPr lang="en-US" dirty="0" smtClean="0"/>
              <a:t>At the end of at least one sentence</a:t>
            </a:r>
          </a:p>
          <a:p>
            <a:pPr lvl="1"/>
            <a:r>
              <a:rPr lang="en-US" dirty="0" smtClean="0"/>
              <a:t>In the middle of at least one sentence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apply?</a:t>
            </a:r>
            <a:endParaRPr lang="en-US" dirty="0"/>
          </a:p>
        </p:txBody>
      </p:sp>
      <p:sp>
        <p:nvSpPr>
          <p:cNvPr id="3" name="Content Placeholder 2"/>
          <p:cNvSpPr>
            <a:spLocks noGrp="1"/>
          </p:cNvSpPr>
          <p:nvPr>
            <p:ph sz="quarter" idx="1"/>
          </p:nvPr>
        </p:nvSpPr>
        <p:spPr>
          <a:xfrm>
            <a:off x="301752" y="2667000"/>
            <a:ext cx="8503920" cy="3432048"/>
          </a:xfrm>
        </p:spPr>
        <p:txBody>
          <a:bodyPr/>
          <a:lstStyle/>
          <a:p>
            <a:r>
              <a:rPr lang="en-US" dirty="0" smtClean="0"/>
              <a:t>You should use these rules to improve the dialogue in your Personal Narrative (Embedded Assessment 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DIALOGUE</a:t>
            </a:r>
            <a:endParaRPr lang="en-US" dirty="0"/>
          </a:p>
        </p:txBody>
      </p:sp>
      <p:sp>
        <p:nvSpPr>
          <p:cNvPr id="3" name="Content Placeholder 2"/>
          <p:cNvSpPr>
            <a:spLocks noGrp="1"/>
          </p:cNvSpPr>
          <p:nvPr>
            <p:ph sz="quarter" idx="1"/>
          </p:nvPr>
        </p:nvSpPr>
        <p:spPr/>
        <p:txBody>
          <a:bodyPr/>
          <a:lstStyle/>
          <a:p>
            <a:r>
              <a:rPr lang="en-US" dirty="0" smtClean="0"/>
              <a:t>Adding dialogue is one way to enhance narrative writing.</a:t>
            </a:r>
          </a:p>
          <a:p>
            <a:r>
              <a:rPr lang="en-US" dirty="0" smtClean="0"/>
              <a:t>When adding dialogue, it is important to vary your use of dialogue tags.</a:t>
            </a:r>
          </a:p>
          <a:p>
            <a:pPr lvl="1"/>
            <a:r>
              <a:rPr lang="en-US" dirty="0" smtClean="0"/>
              <a:t>Dialogue tags are phrases used to explain who is speaking.</a:t>
            </a:r>
          </a:p>
          <a:p>
            <a:pPr lvl="1"/>
            <a:r>
              <a:rPr lang="en-US" dirty="0" smtClean="0"/>
              <a:t>EXAMPLE:  “No, no, no!” my dad says, then pulls her up by the arm.  (The dialogue tag is the phrase…)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a:t>
            </a:r>
            <a:endParaRPr lang="en-US" dirty="0"/>
          </a:p>
        </p:txBody>
      </p:sp>
      <p:sp>
        <p:nvSpPr>
          <p:cNvPr id="3" name="Content Placeholder 2"/>
          <p:cNvSpPr>
            <a:spLocks noGrp="1"/>
          </p:cNvSpPr>
          <p:nvPr>
            <p:ph sz="quarter" idx="1"/>
          </p:nvPr>
        </p:nvSpPr>
        <p:spPr/>
        <p:txBody>
          <a:bodyPr/>
          <a:lstStyle/>
          <a:p>
            <a:r>
              <a:rPr lang="en-US" u="sng" dirty="0" smtClean="0"/>
              <a:t>Use a variety of dialogue tags </a:t>
            </a:r>
            <a:r>
              <a:rPr lang="en-US" dirty="0" smtClean="0"/>
              <a:t>to help show the emotion or attitude of the speaker in a vivid and descriptive way.</a:t>
            </a:r>
          </a:p>
          <a:p>
            <a:r>
              <a:rPr lang="en-US" dirty="0" smtClean="0"/>
              <a:t>EXAMPLE:</a:t>
            </a:r>
          </a:p>
          <a:p>
            <a:pPr lvl="1"/>
            <a:r>
              <a:rPr lang="en-US" dirty="0" smtClean="0"/>
              <a:t>He said</a:t>
            </a:r>
          </a:p>
          <a:p>
            <a:pPr lvl="1"/>
            <a:r>
              <a:rPr lang="en-US" dirty="0" smtClean="0"/>
              <a:t>She muttered</a:t>
            </a:r>
          </a:p>
          <a:p>
            <a:pPr lvl="1"/>
            <a:r>
              <a:rPr lang="en-US" dirty="0" smtClean="0"/>
              <a:t>They exclaimed</a:t>
            </a:r>
          </a:p>
          <a:p>
            <a:pPr lvl="1"/>
            <a:r>
              <a:rPr lang="en-US" dirty="0" smtClean="0"/>
              <a:t>I mumbled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a:t>
            </a:r>
            <a:endParaRPr lang="en-US" dirty="0"/>
          </a:p>
        </p:txBody>
      </p:sp>
      <p:sp>
        <p:nvSpPr>
          <p:cNvPr id="3" name="Content Placeholder 2"/>
          <p:cNvSpPr>
            <a:spLocks noGrp="1"/>
          </p:cNvSpPr>
          <p:nvPr>
            <p:ph sz="quarter" idx="1"/>
          </p:nvPr>
        </p:nvSpPr>
        <p:spPr/>
        <p:txBody>
          <a:bodyPr/>
          <a:lstStyle/>
          <a:p>
            <a:r>
              <a:rPr lang="en-US" dirty="0" smtClean="0"/>
              <a:t>Use quotation marks around the words that are spoken.</a:t>
            </a:r>
          </a:p>
          <a:p>
            <a:r>
              <a:rPr lang="en-US" dirty="0" smtClean="0"/>
              <a:t>EXAMPLE:</a:t>
            </a:r>
          </a:p>
          <a:p>
            <a:pPr lvl="1"/>
            <a:r>
              <a:rPr lang="en-US" dirty="0" smtClean="0"/>
              <a:t>“I am going to bake cookies tonight,” said my mom.</a:t>
            </a:r>
          </a:p>
          <a:p>
            <a:pPr lvl="1"/>
            <a:r>
              <a:rPr lang="en-US" dirty="0" smtClean="0"/>
              <a:t>Trey mumbled sarcastically, “This is so much fun!”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#3</a:t>
            </a:r>
            <a:endParaRPr lang="en-US" dirty="0"/>
          </a:p>
        </p:txBody>
      </p:sp>
      <p:sp>
        <p:nvSpPr>
          <p:cNvPr id="3" name="Content Placeholder 2"/>
          <p:cNvSpPr>
            <a:spLocks noGrp="1"/>
          </p:cNvSpPr>
          <p:nvPr>
            <p:ph sz="quarter" idx="1"/>
          </p:nvPr>
        </p:nvSpPr>
        <p:spPr/>
        <p:txBody>
          <a:bodyPr/>
          <a:lstStyle/>
          <a:p>
            <a:r>
              <a:rPr lang="en-US" dirty="0" smtClean="0"/>
              <a:t>Place periods, commas, exclamation marks, and question marks inside the closing quotation marks.</a:t>
            </a:r>
          </a:p>
          <a:p>
            <a:r>
              <a:rPr lang="en-US" dirty="0" smtClean="0"/>
              <a:t>EXAMPLE:</a:t>
            </a:r>
          </a:p>
          <a:p>
            <a:pPr lvl="1"/>
            <a:r>
              <a:rPr lang="en-US" dirty="0" smtClean="0"/>
              <a:t>“I will be at the game,” said the coach.</a:t>
            </a:r>
          </a:p>
          <a:p>
            <a:pPr lvl="1"/>
            <a:r>
              <a:rPr lang="en-US" dirty="0" smtClean="0"/>
              <a:t>“When will it start?” he asked.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a:t>
            </a:r>
            <a:endParaRPr lang="en-US" dirty="0"/>
          </a:p>
        </p:txBody>
      </p:sp>
      <p:sp>
        <p:nvSpPr>
          <p:cNvPr id="3" name="Content Placeholder 2"/>
          <p:cNvSpPr>
            <a:spLocks noGrp="1"/>
          </p:cNvSpPr>
          <p:nvPr>
            <p:ph sz="quarter" idx="1"/>
          </p:nvPr>
        </p:nvSpPr>
        <p:spPr/>
        <p:txBody>
          <a:bodyPr/>
          <a:lstStyle/>
          <a:p>
            <a:r>
              <a:rPr lang="en-US" dirty="0" smtClean="0"/>
              <a:t>Capitalize the first word of the quote.</a:t>
            </a:r>
          </a:p>
          <a:p>
            <a:r>
              <a:rPr lang="en-US" dirty="0" smtClean="0"/>
              <a:t>EXAMPLE:</a:t>
            </a:r>
          </a:p>
          <a:p>
            <a:pPr lvl="1"/>
            <a:r>
              <a:rPr lang="en-US" dirty="0" smtClean="0"/>
              <a:t>“School is awesome!” said Ms. Brooks.</a:t>
            </a:r>
          </a:p>
          <a:p>
            <a:pPr lvl="1"/>
            <a:r>
              <a:rPr lang="en-US" dirty="0" smtClean="0"/>
              <a:t>Ayah squealed, “I won the raffle!”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#5</a:t>
            </a:r>
            <a:endParaRPr lang="en-US" dirty="0"/>
          </a:p>
        </p:txBody>
      </p:sp>
      <p:sp>
        <p:nvSpPr>
          <p:cNvPr id="3" name="Content Placeholder 2"/>
          <p:cNvSpPr>
            <a:spLocks noGrp="1"/>
          </p:cNvSpPr>
          <p:nvPr>
            <p:ph sz="quarter" idx="1"/>
          </p:nvPr>
        </p:nvSpPr>
        <p:spPr/>
        <p:txBody>
          <a:bodyPr/>
          <a:lstStyle/>
          <a:p>
            <a:r>
              <a:rPr lang="en-US" dirty="0" smtClean="0"/>
              <a:t>Indent every time the speaker changes.</a:t>
            </a:r>
          </a:p>
          <a:p>
            <a:r>
              <a:rPr lang="en-US" dirty="0" smtClean="0"/>
              <a:t>EXAMPLE:</a:t>
            </a:r>
          </a:p>
          <a:p>
            <a:pPr>
              <a:buNone/>
            </a:pPr>
            <a:endParaRPr lang="en-US" dirty="0" smtClean="0"/>
          </a:p>
          <a:p>
            <a:pPr>
              <a:buNone/>
            </a:pPr>
            <a:r>
              <a:rPr lang="en-US" dirty="0" smtClean="0"/>
              <a:t>		“I’m going to go crazy today,” Ms. </a:t>
            </a:r>
            <a:r>
              <a:rPr lang="en-US" dirty="0" err="1" smtClean="0"/>
              <a:t>Burlamachi</a:t>
            </a:r>
            <a:r>
              <a:rPr lang="en-US" dirty="0" smtClean="0"/>
              <a:t> warned.</a:t>
            </a:r>
          </a:p>
          <a:p>
            <a:pPr>
              <a:buNone/>
            </a:pPr>
            <a:r>
              <a:rPr lang="en-US" dirty="0" smtClean="0"/>
              <a:t>	</a:t>
            </a:r>
            <a:r>
              <a:rPr lang="en-US" dirty="0" smtClean="0"/>
              <a:t>	 “Don’t worry,”</a:t>
            </a:r>
            <a:r>
              <a:rPr lang="en-US" dirty="0" smtClean="0"/>
              <a:t> Ms. Hoover calmly </a:t>
            </a:r>
            <a:r>
              <a:rPr lang="en-US" dirty="0" smtClean="0"/>
              <a:t>replied.  “It will all work out.”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a:t>
            </a:r>
            <a:endParaRPr lang="en-US" dirty="0"/>
          </a:p>
        </p:txBody>
      </p:sp>
      <p:sp>
        <p:nvSpPr>
          <p:cNvPr id="3" name="Content Placeholder 2"/>
          <p:cNvSpPr>
            <a:spLocks noGrp="1"/>
          </p:cNvSpPr>
          <p:nvPr>
            <p:ph sz="quarter" idx="1"/>
          </p:nvPr>
        </p:nvSpPr>
        <p:spPr/>
        <p:txBody>
          <a:bodyPr/>
          <a:lstStyle/>
          <a:p>
            <a:r>
              <a:rPr lang="en-US" dirty="0" smtClean="0"/>
              <a:t>If the speaker’s words come before the dialogue tag, place a comma at end of the speaker’s words, inside the quotation marks.</a:t>
            </a:r>
          </a:p>
          <a:p>
            <a:r>
              <a:rPr lang="en-US" dirty="0" smtClean="0"/>
              <a:t>EXAMPLE:</a:t>
            </a:r>
          </a:p>
          <a:p>
            <a:pPr lvl="1"/>
            <a:r>
              <a:rPr lang="en-US" dirty="0" smtClean="0"/>
              <a:t>“We will be having an assembly on October 24,” whispered Mr. Edwards.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#7</a:t>
            </a:r>
            <a:endParaRPr lang="en-US" dirty="0"/>
          </a:p>
        </p:txBody>
      </p:sp>
      <p:sp>
        <p:nvSpPr>
          <p:cNvPr id="3" name="Content Placeholder 2"/>
          <p:cNvSpPr>
            <a:spLocks noGrp="1"/>
          </p:cNvSpPr>
          <p:nvPr>
            <p:ph sz="quarter" idx="1"/>
          </p:nvPr>
        </p:nvSpPr>
        <p:spPr/>
        <p:txBody>
          <a:bodyPr/>
          <a:lstStyle/>
          <a:p>
            <a:r>
              <a:rPr lang="en-US" dirty="0" smtClean="0"/>
              <a:t>When the dialogue tag appears in the body of the sentence and the quotation ends the sentence, place the final punctuation at the end of the quotation, within the quotation marks.</a:t>
            </a:r>
          </a:p>
          <a:p>
            <a:r>
              <a:rPr lang="en-US" dirty="0" smtClean="0"/>
              <a:t>EXAMPLE:  </a:t>
            </a:r>
          </a:p>
          <a:p>
            <a:pPr lvl="1"/>
            <a:r>
              <a:rPr lang="en-US" dirty="0" smtClean="0"/>
              <a:t>Mr. </a:t>
            </a:r>
            <a:r>
              <a:rPr lang="en-US" dirty="0" err="1" smtClean="0"/>
              <a:t>Ferri</a:t>
            </a:r>
            <a:r>
              <a:rPr lang="en-US" dirty="0" smtClean="0"/>
              <a:t> and Ms. Jamison yelled, “I hope Team Wind wins Spirit Week this year!”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TotalTime>
  <Words>419</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Dialogue Rules</vt:lpstr>
      <vt:lpstr>ADDING DIALOGUE</vt:lpstr>
      <vt:lpstr>Rule #1</vt:lpstr>
      <vt:lpstr>Rule #2</vt:lpstr>
      <vt:lpstr>Rule #3</vt:lpstr>
      <vt:lpstr>Rule #4</vt:lpstr>
      <vt:lpstr>Rule #5</vt:lpstr>
      <vt:lpstr>Rule #6</vt:lpstr>
      <vt:lpstr>Rule #7</vt:lpstr>
      <vt:lpstr>Slide 10</vt:lpstr>
      <vt:lpstr>YOUR TURN!</vt:lpstr>
      <vt:lpstr>How does this apply?</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Rules</dc:title>
  <dc:creator>jessicar.burlamachi</dc:creator>
  <cp:lastModifiedBy>jessicar.burlamachi</cp:lastModifiedBy>
  <cp:revision>19</cp:revision>
  <dcterms:created xsi:type="dcterms:W3CDTF">2014-10-06T14:00:46Z</dcterms:created>
  <dcterms:modified xsi:type="dcterms:W3CDTF">2014-10-06T18:49:00Z</dcterms:modified>
</cp:coreProperties>
</file>